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7" r:id="rId12"/>
    <p:sldId id="308" r:id="rId13"/>
    <p:sldId id="268" r:id="rId14"/>
    <p:sldId id="309" r:id="rId15"/>
    <p:sldId id="310" r:id="rId16"/>
    <p:sldId id="271" r:id="rId17"/>
    <p:sldId id="273" r:id="rId18"/>
    <p:sldId id="270" r:id="rId19"/>
    <p:sldId id="276" r:id="rId20"/>
    <p:sldId id="274" r:id="rId21"/>
    <p:sldId id="277" r:id="rId22"/>
    <p:sldId id="311" r:id="rId23"/>
    <p:sldId id="278" r:id="rId24"/>
    <p:sldId id="312" r:id="rId25"/>
    <p:sldId id="282" r:id="rId26"/>
    <p:sldId id="281" r:id="rId27"/>
    <p:sldId id="280" r:id="rId28"/>
    <p:sldId id="287" r:id="rId29"/>
    <p:sldId id="313" r:id="rId30"/>
    <p:sldId id="283" r:id="rId31"/>
    <p:sldId id="314" r:id="rId32"/>
    <p:sldId id="284" r:id="rId33"/>
    <p:sldId id="288" r:id="rId34"/>
    <p:sldId id="286" r:id="rId35"/>
    <p:sldId id="285" r:id="rId36"/>
    <p:sldId id="292" r:id="rId37"/>
    <p:sldId id="295" r:id="rId38"/>
    <p:sldId id="294" r:id="rId39"/>
    <p:sldId id="296" r:id="rId40"/>
    <p:sldId id="298" r:id="rId41"/>
    <p:sldId id="297" r:id="rId42"/>
    <p:sldId id="293" r:id="rId43"/>
    <p:sldId id="302" r:id="rId44"/>
    <p:sldId id="301" r:id="rId45"/>
    <p:sldId id="300" r:id="rId46"/>
    <p:sldId id="303" r:id="rId47"/>
    <p:sldId id="304" r:id="rId48"/>
    <p:sldId id="307" r:id="rId49"/>
    <p:sldId id="306" r:id="rId50"/>
    <p:sldId id="275" r:id="rId5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2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26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7554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97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363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199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723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12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81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09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8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5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66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08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82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04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E047F-3B81-4874-881D-6D92E56960B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6DFD21-DEFA-4FC5-88F4-36EEDAAB8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76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98" y="965915"/>
            <a:ext cx="899374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№ 1: </a:t>
            </a:r>
          </a:p>
          <a:p>
            <a:pPr algn="ctr">
              <a:spcAft>
                <a:spcPts val="0"/>
              </a:spcAft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«Сервисная деятельность 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форма удовлетворения потребностей человека. 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Социальные предпосылки возникновения и развития 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сервисной деятельности»</a:t>
            </a:r>
            <a:endParaRPr lang="ru-RU" sz="3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1734" y="6072187"/>
            <a:ext cx="645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Талыбова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Зулейха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Хошбахтовна, преподаватель СПО</a:t>
            </a:r>
            <a:endParaRPr lang="ru-RU" dirty="0">
              <a:solidFill>
                <a:schemeClr val="bg2">
                  <a:lumMod val="2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3" y="713635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0489" y="2052934"/>
            <a:ext cx="959905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фера услуг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– это система отраслей народного хозяйства, продукты, потребительская стоимость которых выражается</a:t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 предоставлении удобств.</a:t>
            </a:r>
          </a:p>
          <a:p>
            <a:endParaRPr lang="ru-RU" sz="2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 обслуживания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совокупность отраслей хозяйства, продукция которых выступает в виде услуг.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46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2" y="642198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6845" y="1551665"/>
            <a:ext cx="953465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Сервис (сервисная деятельность)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– это работа по оказанию услуг,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т.е. по удовлетворению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чьих-либо потребностей. </a:t>
            </a:r>
          </a:p>
          <a:p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предпринимательской деятельности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оказанию различных услуг и реализации, сопутствующих им материальных товаров, обеспечивающих удовлетворение одновременно несколько потребностей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желаний клиентов. </a:t>
            </a:r>
          </a:p>
        </p:txBody>
      </p:sp>
    </p:spTree>
    <p:extLst>
      <p:ext uri="{BB962C8B-B14F-4D97-AF65-F5344CB8AC3E}">
        <p14:creationId xmlns:p14="http://schemas.microsoft.com/office/powerpoint/2010/main" val="323033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2991" y="642198"/>
            <a:ext cx="600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072" y="1737402"/>
            <a:ext cx="96906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Сервисная деятельность генерируется, т. е.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производится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реализуется специализированными структурами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обслуживания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которые выступают ее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конкретные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предприниматели, коллективы 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сервисных организаций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–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фирмы (например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туристические,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гостиничные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лечебные,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транспортные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ремонтные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торговые предприятия, информационно-рекламные бюро, жилищно-эксплуатационное конторы,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учреждения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правоохранительные организации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учреждения </a:t>
            </a:r>
            <a:r>
              <a:rPr lang="ru-RU" sz="28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культуры)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9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3" y="256435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2119" y="1822371"/>
            <a:ext cx="9393393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 действующему законодательству существуют следующие организационно-правовые формы предприятий: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государственное предприятие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частное предприятие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товарищество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общество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9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2" y="656485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7479" y="1808083"/>
            <a:ext cx="9393393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организационно-правовой форме среди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юридических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лиц можно выделить: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коммерческие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организации;</a:t>
            </a: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некоммерческие организации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56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2" y="656485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95" y="1793796"/>
            <a:ext cx="9812359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12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Коммерческие организации представлены (рис.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1):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хозяйственными товариществами и хозяйственными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обществами;</a:t>
            </a: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производственными и потребительскими кооперативами;</a:t>
            </a: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государственными и муниципальными унитарными предприятиями;</a:t>
            </a:r>
          </a:p>
          <a:p>
            <a:pPr marL="714375" lvl="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индивидуальными предприятиями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1086" y="6344525"/>
            <a:ext cx="8512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Рисунок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– Организационно-правовые формы коммерческих организаций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598" y="109536"/>
            <a:ext cx="7537909" cy="609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40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9771" y="1578684"/>
            <a:ext cx="945738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Деловой (профессиональный) сервис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вид предпринимательской деятельности по оказанию услуг хозяйственно-управленческим структурам и физическим лицам в целях обеспечения их профессиональной деятельности или получения прибыли.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indent="450215" algn="just"/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Деловые (профессиональные) услуги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услуги, которые оказываются предприятиям, организациям, учреждениям и другим хозяйственно-управленческим структурам, а также отдельным физическим лицам, что способствует успешной профессиональной деятельности или получению прибыли.</a:t>
            </a:r>
          </a:p>
          <a:p>
            <a:pPr indent="450215"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7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5919" y="1360035"/>
            <a:ext cx="92165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Институциональные услуги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это услуги, потребителями которых выступают не физические лица, а предприятия, организации, учреждения и другие хозяйственно-управленческие структуры.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Исполнитель услуги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– организация независимо от ее организационно-правовой формы, а также индивидуальный предприниматель, выполняющие работы или оказывающие услуги потребителям по возмездному договору.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997" y="1164031"/>
            <a:ext cx="96449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Клиенты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постоянные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покупатели 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заказчики </a:t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(например, лица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пользующиеся услугами адвоката, нотариуса и т.п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400" b="1" i="1" dirty="0" smtClean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Потребитель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– физическое лицо, имеющий намерение приобрести либо приобретающий или использующий товары, работы услуги исключительно для личных целей, не связанных с извлечением прибыли.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Потребительские услуги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потребителями услуг являются физические лица, цель получения услуг - удовлетворение личных потребностей, источник оплаты - личные средства этих лиц.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6812"/>
            <a:ext cx="1038701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3600" b="1" kern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План: </a:t>
            </a:r>
          </a:p>
          <a:p>
            <a:pPr indent="450215" algn="ctr">
              <a:spcBef>
                <a:spcPts val="1200"/>
              </a:spcBef>
              <a:spcAft>
                <a:spcPts val="0"/>
              </a:spcAft>
            </a:pPr>
            <a:endParaRPr lang="ru-RU" sz="3600" b="1" kern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b="0" kern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Понятие об услуге и сервисной деятельности</a:t>
            </a:r>
            <a:endParaRPr lang="ru-RU" sz="2800" b="1" kern="16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b="0" kern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Функции сферы услуг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Структура сферы услуг и классификация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видов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Общероссийские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классификаторы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населению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kern="1600" dirty="0">
              <a:solidFill>
                <a:srgbClr val="000000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36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0860" y="565420"/>
            <a:ext cx="933805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Предложение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это то количество и качество услуг, а также сопутствующих им материальных товаров, которое </a:t>
            </a:r>
            <a:r>
              <a:rPr lang="ru-RU" sz="2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продуценты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(производители услуг)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готовы предоставить конкретному потребителю в конкретное время и в конкретном месте.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sz="26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>
              <a:spcAft>
                <a:spcPts val="0"/>
              </a:spcAft>
            </a:pPr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Модели предложения</a:t>
            </a:r>
            <a:r>
              <a:rPr lang="ru-RU" sz="26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это логически сгруппированный оригинальный набор услуг и форм материальной поддержки, предлагаемый клиентам в определенной ситуации.</a:t>
            </a:r>
          </a:p>
          <a:p>
            <a:pPr indent="450215" algn="just">
              <a:spcAft>
                <a:spcPts val="0"/>
              </a:spcAft>
            </a:pPr>
            <a:endParaRPr lang="ru-RU" sz="26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0860" y="4280170"/>
            <a:ext cx="981326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25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spcAft>
                <a:spcPts val="0"/>
              </a:spcAft>
            </a:pPr>
            <a:r>
              <a:rPr lang="ru-RU" sz="25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Провайдер</a:t>
            </a:r>
            <a:r>
              <a:rPr lang="ru-RU" sz="25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(англ. </a:t>
            </a:r>
            <a:r>
              <a:rPr lang="ru-RU" sz="25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provider</a:t>
            </a:r>
            <a:r>
              <a:rPr lang="ru-RU" sz="25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«поставщик»)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</a:t>
            </a:r>
            <a:r>
              <a:rPr lang="ru-RU" sz="25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поставщик услуг.</a:t>
            </a:r>
          </a:p>
          <a:p>
            <a:pPr algn="just">
              <a:spcAft>
                <a:spcPts val="0"/>
              </a:spcAft>
            </a:pPr>
            <a:r>
              <a:rPr lang="ru-RU" sz="25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Продуцент</a:t>
            </a:r>
            <a:r>
              <a:rPr lang="ru-RU" sz="25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5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(лат. </a:t>
            </a:r>
            <a:r>
              <a:rPr lang="ru-RU" sz="2500" i="1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producens</a:t>
            </a:r>
            <a:r>
              <a:rPr lang="ru-RU" sz="25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5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«производящий»</a:t>
            </a:r>
            <a:r>
              <a:rPr lang="ru-RU" sz="25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 </a:t>
            </a:r>
            <a:r>
              <a:rPr lang="ru-RU" sz="25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производитель 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услуг.</a:t>
            </a:r>
            <a:endParaRPr lang="ru-RU" sz="25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4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6585" y="8810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7463" y="2772613"/>
            <a:ext cx="94445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</a:t>
            </a:r>
            <a:r>
              <a:rPr lang="ru-RU" sz="2800" b="1" i="1" dirty="0" smtClean="0">
                <a:solidFill>
                  <a:srgbClr val="932313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ац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ия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– это распределение предметов,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явлений 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понятий по классам,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отделам, разрядам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зависимости от их общих признаков.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9375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565667" y="385762"/>
            <a:ext cx="118936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услуг и классификация </a:t>
            </a:r>
            <a:endParaRPr lang="ru-RU" sz="32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8900" y="2143963"/>
            <a:ext cx="94445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 сектора экономики (модель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Фишера-Кларка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добывающий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i="1" dirty="0" smtClean="0">
                <a:solidFill>
                  <a:srgbClr val="9323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(сельское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горнодобывающая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промышленность)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товаров – </a:t>
            </a:r>
            <a:r>
              <a:rPr lang="ru-RU" sz="2800" b="1" i="1" dirty="0" smtClean="0">
                <a:solidFill>
                  <a:srgbClr val="9323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– </a:t>
            </a:r>
            <a:r>
              <a:rPr lang="ru-RU" sz="2800" b="1" i="1" dirty="0" smtClean="0">
                <a:solidFill>
                  <a:srgbClr val="93231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4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380946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4325" y="2015376"/>
            <a:ext cx="954753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Сферу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сервиса чаще всего условно подразделяют на два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подсектора: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материальных услуг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(транспорт, торговля, жилищно-бытовое обслуживание и прочее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</a:t>
            </a: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нематериальных услуг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(управление, деятельность армии и органов безопасности, образование, здравоохранение, наука, искусство, шоу-бизнес, социальное обслуживание, маркетинг, аудит, кредитование, страхование, и т.п.).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6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380946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4325" y="2015376"/>
            <a:ext cx="954753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Оригинальный подход к структуризации сферы услуг выдвинул американский экономист-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институционалист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Дуглас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Норт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smtClean="0">
                <a:solidFill>
                  <a:srgbClr val="93231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трансформационный </a:t>
            </a:r>
            <a:r>
              <a:rPr lang="ru-RU" sz="2400" b="1" i="1" dirty="0">
                <a:solidFill>
                  <a:srgbClr val="93231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сектор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(изменение физических характеристик экономических благ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– (н-р, транспорт, образование)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 err="1">
                <a:solidFill>
                  <a:srgbClr val="93231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трансакционный</a:t>
            </a:r>
            <a:r>
              <a:rPr lang="ru-RU" sz="2400" b="1" i="1" dirty="0">
                <a:solidFill>
                  <a:srgbClr val="93231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(изменение чисто социальных характеристик - принадлежности экономических благ кому-либо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(н-р, торговля, управление, финансы)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7525" y="1586953"/>
            <a:ext cx="9586175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200"/>
              </a:spcAf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Можно выделить пять общих типов услуг.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14350" lvl="0" indent="-5143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Производственные</a:t>
            </a:r>
            <a:r>
              <a:rPr lang="ru-RU" sz="2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инжиниринг, лизинг, обслуживание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ремонт оборудования.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231775" algn="l"/>
                <a:tab pos="457200" algn="l"/>
              </a:tabLst>
            </a:pPr>
            <a:r>
              <a:rPr lang="ru-RU" sz="2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Распределительные</a:t>
            </a:r>
            <a:r>
              <a:rPr lang="ru-RU" sz="26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торговля, транспорт, связь.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231775" algn="l"/>
                <a:tab pos="457200" algn="l"/>
              </a:tabLst>
            </a:pPr>
            <a:r>
              <a:rPr lang="ru-RU" sz="2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Профессиональные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банковские, страховые, финансовые, консультационные, рекламные.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265430" algn="l"/>
                <a:tab pos="457200" algn="l"/>
              </a:tabLst>
            </a:pPr>
            <a:r>
              <a:rPr lang="ru-RU" sz="2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Потребительские</a:t>
            </a:r>
            <a:r>
              <a:rPr lang="ru-RU" sz="2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так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называемые массовые услуги, связанные с домашним хозяйством и времяпрепровождением.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265430" algn="l"/>
                <a:tab pos="457200" algn="l"/>
              </a:tabLst>
            </a:pPr>
            <a:r>
              <a:rPr lang="ru-RU" sz="26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Общественные</a:t>
            </a:r>
            <a:r>
              <a:rPr lang="ru-RU" sz="26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телевидение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радио, образование, культура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1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0872" y="48095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7935" y="2117201"/>
            <a:ext cx="986951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20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Функциональная направленность сферы услуг: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 indent="-4572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685800" algn="l"/>
                <a:tab pos="9144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услуги, ориентированные на производство;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 indent="-4572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685800" algn="l"/>
                <a:tab pos="9144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услуги, ориентированные на общество;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 indent="-4572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685800" algn="l"/>
                <a:tab pos="9144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услуги, ориентированные на домашнее хозяйство;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 indent="-4572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685800" algn="l"/>
                <a:tab pos="9144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личного характера.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4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8251" y="1743915"/>
            <a:ext cx="94552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Стандартизированные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и 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творческие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услуги различаются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степени их алгоритмизации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Стандартные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виды услуг оказываются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строго установленным правилам.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Творческие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могут формироваться и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изменяться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индивидуальным требованиям потребителя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1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59" y="523822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1825" y="2201114"/>
            <a:ext cx="98729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Производственные услуги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транспортировка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грузов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техническое обслуживание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оборудования.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spcAft>
                <a:spcPts val="0"/>
              </a:spcAft>
            </a:pPr>
            <a:endParaRPr lang="ru-RU" sz="28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Непроизводственные услуги: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здравоохранения, культуры,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туризма,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жилищное и коммунальное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хозяйство и т. п.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1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667555"/>
            <a:ext cx="98523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Коммерческие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и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некоммерческие услуги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различаются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конечной целью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>
              <a:spcAft>
                <a:spcPts val="0"/>
              </a:spcAft>
            </a:pPr>
            <a:r>
              <a:rPr lang="ru-RU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Коммерческие услуги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производятся с целью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получения прибыли и другой коммерческой выгоды,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некоммерческие услуги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не нацелены на прибыльность.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7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3485" y="901990"/>
            <a:ext cx="94917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36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Понятие об услуге и сервисной деятельности</a:t>
            </a:r>
            <a:endParaRPr lang="ru-RU" sz="3600" b="1" kern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993" y="2798099"/>
            <a:ext cx="88907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Сфера услуг (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service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– сфера экономики, </a:t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где производятся блага, полезный эффект которых проявляется в самом процессе их создания.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27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6263" y="1964040"/>
            <a:ext cx="1002405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форме организации услуг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их можно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разделить на </a:t>
            </a:r>
            <a:r>
              <a:rPr lang="ru-RU" sz="2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государственные и </a:t>
            </a:r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негосударственные</a:t>
            </a:r>
            <a:r>
              <a:rPr lang="ru-RU" sz="26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pPr algn="ctr"/>
            <a:endParaRPr lang="ru-RU" sz="2600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Государственные услуги </a:t>
            </a:r>
            <a:r>
              <a:rPr lang="ru-RU" sz="2600" dirty="0">
                <a:latin typeface="Times New Roman" panose="02020603050405020304" pitchFamily="18" charset="0"/>
                <a:ea typeface="MS Mincho" panose="02020609040205080304" pitchFamily="49" charset="-128"/>
              </a:rPr>
              <a:t>по обороне страны, поддержанию общественной безопасности, ведению учета граждан, </a:t>
            </a:r>
            <a: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регистрации </a:t>
            </a:r>
            <a:r>
              <a:rPr lang="ru-RU" sz="2600" dirty="0">
                <a:latin typeface="Times New Roman" panose="02020603050405020304" pitchFamily="18" charset="0"/>
                <a:ea typeface="MS Mincho" panose="02020609040205080304" pitchFamily="49" charset="-128"/>
              </a:rPr>
              <a:t>средств транспорта, государственной регистрации коммерческих операций (например, сделок с недвижимостью).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056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6263" y="1964040"/>
            <a:ext cx="1002405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делятся на </a:t>
            </a:r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чистые </a:t>
            </a:r>
            <a:r>
              <a:rPr lang="ru-RU" sz="2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смешанные</a:t>
            </a:r>
            <a:r>
              <a:rPr lang="ru-RU" sz="26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pPr algn="ctr"/>
            <a:endParaRPr lang="ru-RU" sz="2600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ru-RU" sz="2600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Чистая услуга </a:t>
            </a:r>
            <a:r>
              <a:rPr lang="ru-RU" sz="2600" dirty="0">
                <a:latin typeface="Times New Roman" panose="02020603050405020304" pitchFamily="18" charset="0"/>
                <a:ea typeface="MS Mincho" panose="02020609040205080304" pitchFamily="49" charset="-128"/>
              </a:rPr>
              <a:t>является единственным видом деятельности производителя (специализированное производство услуг). </a:t>
            </a:r>
            <a:endParaRPr lang="ru-RU" sz="2600" dirty="0" smtClean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endParaRPr lang="ru-RU" sz="26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ru-RU" sz="2600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Смешанная услуга </a:t>
            </a:r>
            <a:r>
              <a:rPr lang="ru-RU" sz="2600" dirty="0">
                <a:latin typeface="Times New Roman" panose="02020603050405020304" pitchFamily="18" charset="0"/>
                <a:ea typeface="MS Mincho" panose="02020609040205080304" pitchFamily="49" charset="-128"/>
              </a:rPr>
              <a:t>сопровождает товарно-материальные </a:t>
            </a:r>
            <a: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600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ценности</a:t>
            </a:r>
            <a:r>
              <a:rPr lang="ru-RU" sz="2600" dirty="0">
                <a:latin typeface="Times New Roman" panose="02020603050405020304" pitchFamily="18" charset="0"/>
                <a:ea typeface="MS Mincho" panose="02020609040205080304" pitchFamily="49" charset="-128"/>
              </a:rPr>
              <a:t>, облегчая их обращение и делая их более привлекательными для потребителя. </a:t>
            </a:r>
          </a:p>
        </p:txBody>
      </p:sp>
    </p:spTree>
    <p:extLst>
      <p:ext uri="{BB962C8B-B14F-4D97-AF65-F5344CB8AC3E}">
        <p14:creationId xmlns:p14="http://schemas.microsoft.com/office/powerpoint/2010/main" val="70882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" y="2397115"/>
            <a:ext cx="95990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Информационная услуга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получение и предоставление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распоряжение пользователя информационного продукта либо предоставление средств для получения информации.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099" y="2009418"/>
            <a:ext cx="91225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Идеальная услуга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это абстрактная теоретическая модель того или иного вида сервисной деятельности.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Реальная услуга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индивидуализирована исполнителями, потребителями, конкретными условиями их оказания.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4108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421" y="2627123"/>
            <a:ext cx="1130530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Легитимные </a:t>
            </a:r>
            <a:r>
              <a:rPr lang="ru-RU" sz="2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одобряются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государством 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обществом. </a:t>
            </a:r>
          </a:p>
          <a:p>
            <a:endParaRPr lang="ru-RU" sz="26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ru-RU" sz="2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Нелегитимные услуги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осуждаются 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обычно преследуются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закону.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9058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2295" y="9953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2130" y="2681986"/>
            <a:ext cx="100465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Существует два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направления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деятельности в сфере услуг: 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сервисный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бизнес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и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внутреннее 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обслуживание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5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7838" y="1780612"/>
            <a:ext cx="1001057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Сервисный бизнес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сфера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деятельности, основной целью которой является предоставление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клиентам какой-либо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конкретной услуги или набора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 при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взаимодействии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ними и зачастую с их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непосредственным участием.</a:t>
            </a:r>
          </a:p>
          <a:p>
            <a:pPr indent="450215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рамках сервисного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бизнеса выделяют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два типа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обслуживания:</a:t>
            </a: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обслуживание 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среде сервисного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предприятия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обслуживание 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среде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клиента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6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1667" y="2328495"/>
            <a:ext cx="100310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Внутреннее обслуживание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услуги, предоставляемые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всем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подразделениям и службам внутри организации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для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поддержания жизнедеятельности самой организации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pPr algn="ctr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Услуги такого рода включают такие функции, как обработка данных, уборка помещений, инженерные разработки и техническое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96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0375" y="1430467"/>
            <a:ext cx="97451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Лавлок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предложил несколько классификаций услуг в матричном виде: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а)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Матрица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«Природа предоставления услуги»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предоставление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соответствии с данной матрицей определяется действиями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предоставлению услуги (осязаемые/неосязаемые),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также объектом воздействия (человек в физическом смысле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или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ментальное воздействие/вещи).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55844"/>
              </p:ext>
            </p:extLst>
          </p:nvPr>
        </p:nvGraphicFramePr>
        <p:xfrm>
          <a:off x="563267" y="3974853"/>
          <a:ext cx="8344224" cy="22082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14124"/>
                <a:gridCol w="2014124"/>
                <a:gridCol w="2157988"/>
                <a:gridCol w="2157988"/>
              </a:tblGrid>
              <a:tr h="0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17320" algn="l"/>
                        </a:tabLst>
                      </a:pPr>
                      <a:r>
                        <a:rPr lang="ru-RU" sz="1400" dirty="0">
                          <a:effectLst/>
                        </a:rPr>
                        <a:t/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/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/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Объект воздействия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717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Люди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Вещи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49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17320" algn="l"/>
                        </a:tabLst>
                      </a:pPr>
                      <a:r>
                        <a:rPr lang="ru-RU" sz="1400" dirty="0">
                          <a:effectLst/>
                        </a:rPr>
                        <a:t>Действия по предоставлению услуг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17320" algn="l"/>
                        </a:tabLst>
                      </a:pPr>
                      <a:r>
                        <a:rPr lang="ru-RU" sz="1400">
                          <a:effectLst/>
                        </a:rPr>
                        <a:t>Осязаемые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Стрижка;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Обед в ресторане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Химическая чистка;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Фрахт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17320" algn="l"/>
                        </a:tabLst>
                      </a:pPr>
                      <a:r>
                        <a:rPr lang="ru-RU" sz="1400" dirty="0">
                          <a:effectLst/>
                        </a:rPr>
                        <a:t>Неосязаемые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Образование;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Театральная премьера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Банковская услуга;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Юридическая консультация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30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0021" y="1372440"/>
            <a:ext cx="97212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б) Матрица «Доставка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услуг». 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Взаимодействие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потребителя и организации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(потребитель «идет»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организации / организация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«идет» к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потребителю / расстояние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вытянутой руки).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Места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получения услуг (единичные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/многочисленные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30063"/>
              </p:ext>
            </p:extLst>
          </p:nvPr>
        </p:nvGraphicFramePr>
        <p:xfrm>
          <a:off x="1097215" y="3457575"/>
          <a:ext cx="7722570" cy="28755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88848"/>
                <a:gridCol w="1953994"/>
                <a:gridCol w="2039864"/>
                <a:gridCol w="2039864"/>
              </a:tblGrid>
              <a:tr h="240431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/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19400" algn="l"/>
                        </a:tabLst>
                      </a:pPr>
                      <a:r>
                        <a:rPr lang="ru-RU" sz="1400">
                          <a:effectLst/>
                        </a:rPr>
                        <a:t>Места получения услуг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959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Единичные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Многочисленные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3531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Взаимодействие потребителя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организации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Потребитель «идет» к организации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Театр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Сеть ресторанов фаст-фуд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3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Организация «идет» к потребителю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Скорая помощь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Такси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3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Расстояние «вытянутой руки»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Дистанционное обучение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Mail</a:t>
                      </a:r>
                      <a:r>
                        <a:rPr lang="ru-RU" sz="1400" dirty="0">
                          <a:effectLst/>
                        </a:rPr>
                        <a:t> (поисковая система)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34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0283" y="1419143"/>
            <a:ext cx="96763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потребности содержит два главных компонента – объективный и субъективный.</a:t>
            </a:r>
          </a:p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Объективное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 потребностях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это реальная зависимость человека от внешней природной и социальной среды </a:t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и от свойств его собственного организма. </a:t>
            </a:r>
          </a:p>
          <a:p>
            <a:pPr indent="450215" algn="just">
              <a:spcAft>
                <a:spcPts val="0"/>
              </a:spcAft>
            </a:pPr>
            <a:endParaRPr lang="ru-RU" sz="2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Субъективное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 потребностях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это то, что привносится субъектом, определяется им, зависит от него.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485" y="273340"/>
            <a:ext cx="11099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36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Понятие об услуге и сервисной деятельности</a:t>
            </a:r>
            <a:endParaRPr lang="ru-RU" sz="3600" b="1" kern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72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173" y="1733975"/>
            <a:ext cx="94300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в)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Матрица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устанавливающая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степень участия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персонала сферы услуг в установлении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контактов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клиентами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степень участия клиентов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обслуживании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583008"/>
              </p:ext>
            </p:extLst>
          </p:nvPr>
        </p:nvGraphicFramePr>
        <p:xfrm>
          <a:off x="811236" y="3209851"/>
          <a:ext cx="8326768" cy="19034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802953"/>
                <a:gridCol w="1802953"/>
                <a:gridCol w="2360431"/>
                <a:gridCol w="2360431"/>
              </a:tblGrid>
              <a:tr h="321424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Степень контакта с клиентами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398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Низкая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Высокая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530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Степень участия клиентов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Высокая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Самообслуживание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Ремонт оборудования, содержание жилья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2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Низкая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Химчистка, телевидение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Ремонт бытовой техники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01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0276" y="1470564"/>
            <a:ext cx="9472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г) Матричный подход по критериям целей получения и источникам оплаты за приобретение услуг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позволил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Николайчику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классифицировать деловые услуги. При таком подходе деловые услуги являются интегрирующими,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т.е. включающими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институциональные </a:t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потребительские услуги.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1718489" y="3575679"/>
            <a:ext cx="6187554" cy="2684444"/>
            <a:chOff x="2719" y="8560"/>
            <a:chExt cx="6113" cy="2230"/>
          </a:xfrm>
        </p:grpSpPr>
        <p:sp>
          <p:nvSpPr>
            <p:cNvPr id="6" name="Rectangle 61"/>
            <p:cNvSpPr>
              <a:spLocks noChangeArrowheads="1"/>
            </p:cNvSpPr>
            <p:nvPr/>
          </p:nvSpPr>
          <p:spPr bwMode="auto">
            <a:xfrm>
              <a:off x="5164" y="8560"/>
              <a:ext cx="2037" cy="11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Для получения выгоды 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7" name="Rectangle 62"/>
            <p:cNvSpPr>
              <a:spLocks noChangeArrowheads="1"/>
            </p:cNvSpPr>
            <p:nvPr/>
          </p:nvSpPr>
          <p:spPr bwMode="auto">
            <a:xfrm>
              <a:off x="7201" y="8560"/>
              <a:ext cx="1631" cy="10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Для личного потребления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8" name="Rectangle 63"/>
            <p:cNvSpPr>
              <a:spLocks noChangeArrowheads="1"/>
            </p:cNvSpPr>
            <p:nvPr/>
          </p:nvSpPr>
          <p:spPr bwMode="auto">
            <a:xfrm>
              <a:off x="5164" y="9591"/>
              <a:ext cx="2037" cy="11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Из средств 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предприятия 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(организации)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9" name="Rectangle 64"/>
            <p:cNvSpPr>
              <a:spLocks noChangeArrowheads="1"/>
            </p:cNvSpPr>
            <p:nvPr/>
          </p:nvSpPr>
          <p:spPr bwMode="auto">
            <a:xfrm>
              <a:off x="7201" y="9591"/>
              <a:ext cx="1631" cy="11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1200"/>
                </a:spcBef>
                <a:spcAft>
                  <a:spcPts val="0"/>
                </a:spcAft>
              </a:pPr>
              <a:r>
                <a:rPr lang="ru-RU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Из личных средств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0" name="AutoShape 65"/>
            <p:cNvSpPr>
              <a:spLocks noChangeArrowheads="1"/>
            </p:cNvSpPr>
            <p:nvPr/>
          </p:nvSpPr>
          <p:spPr bwMode="auto">
            <a:xfrm>
              <a:off x="2719" y="8835"/>
              <a:ext cx="2445" cy="826"/>
            </a:xfrm>
            <a:prstGeom prst="rightArrow">
              <a:avLst>
                <a:gd name="adj1" fmla="val 50000"/>
                <a:gd name="adj2" fmla="val 754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Цели</a:t>
              </a:r>
              <a:endParaRPr lang="ru-RU" sz="16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1" name="AutoShape 66"/>
            <p:cNvSpPr>
              <a:spLocks noChangeArrowheads="1"/>
            </p:cNvSpPr>
            <p:nvPr/>
          </p:nvSpPr>
          <p:spPr bwMode="auto">
            <a:xfrm>
              <a:off x="2719" y="9661"/>
              <a:ext cx="2437" cy="929"/>
            </a:xfrm>
            <a:prstGeom prst="rightArrow">
              <a:avLst>
                <a:gd name="adj1" fmla="val 50000"/>
                <a:gd name="adj2" fmla="val 6686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0"/>
                </a:spcAft>
              </a:pPr>
              <a:r>
                <a:rPr lang="ru-RU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S Mincho" panose="02020609040205080304" pitchFamily="49" charset="-128"/>
                </a:rPr>
                <a:t>Источники оплаты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87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5160" y="195209"/>
            <a:ext cx="7946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сферы услуг и классификация типов и видов услуг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7437" y="1429590"/>
            <a:ext cx="943377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Основные выводы этого анализа следующие: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tabLst>
                <a:tab pos="6858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потребительским услугам относятся лишь услуги, приобретаемые для личного потребления за счет личных средств.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spcAft>
                <a:spcPts val="0"/>
              </a:spcAft>
              <a:buFont typeface="+mj-lt"/>
              <a:buAutoNum type="arabicParenR"/>
              <a:tabLst>
                <a:tab pos="6858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институциональным услугам относятся лишь услуги, приобретаемые для получения выгоды за счет средств институциональных структур.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spcAft>
                <a:spcPts val="0"/>
              </a:spcAft>
              <a:buFont typeface="+mj-lt"/>
              <a:buAutoNum type="arabicParenR"/>
              <a:tabLst>
                <a:tab pos="6858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услуги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образованные на основе смешанных критериев, относятся к деловым услугам.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lvl="0" indent="-457200" algn="just">
              <a:spcAft>
                <a:spcPts val="0"/>
              </a:spcAft>
              <a:buFont typeface="+mj-lt"/>
              <a:buAutoNum type="arabicParenR"/>
              <a:tabLst>
                <a:tab pos="6858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 потребительским услугам относятся лишь те, которые приобретаются для личного потребления за счет личных средств. Все остальные услуги следует относить к категории деловых услуг.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4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2231" y="392988"/>
            <a:ext cx="96966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Общероссийские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6695" y="2221966"/>
            <a:ext cx="934776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Для четкого выделения отраслей непроизводственной сферы в отчетных и других документах в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1976 году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России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(СССР) был введен общесоюзный классификатор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«Отрасли народного хозяйства» (ОКОНХ)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который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1992 году был модифицирован применительно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условиям рыночной экономики России.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01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86279" y="664450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686" y="2350555"/>
            <a:ext cx="93737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непроизводственной деятельности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отнесены: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ЖКХ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здравоохранение, социальное обеспечение, народное образование, наука и научное обслуживание, культура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искусство, финансы и кредит и т. д.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0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14816" y="478713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110379"/>
            <a:ext cx="969445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1993 году был утвержден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Общероссийский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классификатор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видов экономической деятельности,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продукции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услуг» ОК 004-93 (ОКДП),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который входит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состав Единой системы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классификации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кодирования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технико-экономической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социальной информации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РФ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(ЕСКК).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6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86316" y="507288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3940" y="2321979"/>
            <a:ext cx="923051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едином кодовом пространстве ОКДП объединил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три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объекта классификации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</a:p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1) виды экономической деятельности;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 виды продукции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</a:t>
            </a:r>
          </a:p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3) виды услуг.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5439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46789" y="895908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3392" y="2287145"/>
            <a:ext cx="8783471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«Общероссийский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классификатор услуг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населению» 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ОК  002-93 (ОКУН)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был введен в России в 1994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году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pPr indent="450215" algn="ctr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Классификатор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разработан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для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развития и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совершенствования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стандартизации в сфере услуг населению; осуществления сертификации услуг с целью обеспечения безопасности жизни, здоровья потребителей и охраны окружающей среды, предотвращения причинения вреда имуществу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потребителей; изучения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спроса населения на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услуги;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гармонизации классификации услуг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населению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 международными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классификациями и т.д.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ctr">
              <a:spcAft>
                <a:spcPts val="0"/>
              </a:spcAft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06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57779" y="107238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24633" y="1493304"/>
            <a:ext cx="107758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Классификатор включает в себя следующие группы услуг: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01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бытовые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02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транспортные услуги;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03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связи;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04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жилищно-коммунальные услуги;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05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учреждений культуры;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06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туристские услуги и услуги средств размещения для временного проживания туристов;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07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физической культуры и спорта;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08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медицинские услуги, санаторно-оздоровительные услуги, ветеринарные услуги;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09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правового характера;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10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банков;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11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в системе образования;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12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услуги торговли и общественного питания, услуги рынков;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80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прочие услуги населению.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0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00567" y="128930"/>
            <a:ext cx="75366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Общероссийские классификаторы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услуг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населению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8528" y="1753330"/>
            <a:ext cx="99927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 1 января 2003 года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 России введен в действие «Общероссийский классификатор видов экономической деятельности ОК 029-2001 (ОКВЭД).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528" y="3584088"/>
            <a:ext cx="964105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Данный классификатор имеет ряд объективных преимуществ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точки зрения адекватности группировок и структуризации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видов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деятельности по сравнению с устаревшим ОКОНХ.</a:t>
            </a:r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1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2444" y="1775211"/>
            <a:ext cx="95073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У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слуга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результат взаимодействия поставщика и заказчика </a:t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и внутренней деятельности поставщика по удовлетворению потребности заказчика.</a:t>
            </a:r>
            <a:r>
              <a:rPr lang="ru-RU" sz="2800" b="1" dirty="0"/>
              <a:t> </a:t>
            </a:r>
            <a:endParaRPr lang="ru-RU" sz="2800" b="1" dirty="0" smtClean="0"/>
          </a:p>
          <a:p>
            <a:pPr algn="just">
              <a:spcAft>
                <a:spcPts val="0"/>
              </a:spcAft>
            </a:pPr>
            <a:endParaRPr lang="ru-RU" sz="2800" b="1" dirty="0"/>
          </a:p>
          <a:p>
            <a:pPr algn="just"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системный набор сложно организованных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взаимоувязанных действий, направленных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услуг в системе согласованных условий. 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485" y="459077"/>
            <a:ext cx="11099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36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Понятие об услуге и сервисной деятельности</a:t>
            </a:r>
            <a:endParaRPr lang="ru-RU" sz="3600" b="1" kern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4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0168" y="2609582"/>
            <a:ext cx="77134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74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9977" b="99977"/>
          <a:stretch>
            <a:fillRect/>
          </a:stretch>
        </p:blipFill>
        <p:spPr bwMode="auto">
          <a:xfrm>
            <a:off x="0" y="457200"/>
            <a:ext cx="607695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2495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5" name="Полотно 51"/>
          <p:cNvGrpSpPr/>
          <p:nvPr/>
        </p:nvGrpSpPr>
        <p:grpSpPr>
          <a:xfrm>
            <a:off x="1212024" y="2275273"/>
            <a:ext cx="11189876" cy="10516102"/>
            <a:chOff x="187695" y="-1"/>
            <a:chExt cx="6200405" cy="733615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30400" y="5422265"/>
              <a:ext cx="4457700" cy="1913890"/>
            </a:xfrm>
            <a:prstGeom prst="rect">
              <a:avLst/>
            </a:prstGeom>
            <a:noFill/>
          </p:spPr>
        </p:sp>
        <p:grpSp>
          <p:nvGrpSpPr>
            <p:cNvPr id="17" name="Group 53"/>
            <p:cNvGrpSpPr>
              <a:grpSpLocks/>
            </p:cNvGrpSpPr>
            <p:nvPr/>
          </p:nvGrpSpPr>
          <p:grpSpPr bwMode="auto">
            <a:xfrm>
              <a:off x="187695" y="-1"/>
              <a:ext cx="4182786" cy="1701407"/>
              <a:chOff x="2984" y="3937"/>
              <a:chExt cx="5310" cy="2202"/>
            </a:xfrm>
          </p:grpSpPr>
          <p:sp>
            <p:nvSpPr>
              <p:cNvPr id="18" name="Oval 54"/>
              <p:cNvSpPr>
                <a:spLocks noChangeArrowheads="1"/>
              </p:cNvSpPr>
              <p:nvPr/>
            </p:nvSpPr>
            <p:spPr bwMode="auto">
              <a:xfrm>
                <a:off x="3794" y="4212"/>
                <a:ext cx="4050" cy="1542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85039" tIns="42520" rIns="85039" bIns="425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95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ru-RU" sz="95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ru-RU" sz="1300" b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СЕРВИС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9" name="Rectangle 55"/>
              <p:cNvSpPr>
                <a:spLocks noChangeArrowheads="1"/>
              </p:cNvSpPr>
              <p:nvPr/>
            </p:nvSpPr>
            <p:spPr bwMode="auto">
              <a:xfrm>
                <a:off x="2984" y="4074"/>
                <a:ext cx="1980" cy="55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85039" tIns="42520" rIns="85039" bIns="425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75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ru-RU" sz="1300" b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ПОТРЕБНОСТЬ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20" name="Rectangle 56"/>
              <p:cNvSpPr>
                <a:spLocks noChangeArrowheads="1"/>
              </p:cNvSpPr>
              <p:nvPr/>
            </p:nvSpPr>
            <p:spPr bwMode="auto">
              <a:xfrm>
                <a:off x="6314" y="3937"/>
                <a:ext cx="1980" cy="69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85039" tIns="42520" rIns="85039" bIns="425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95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ru-RU" sz="1300" b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УСЛУГА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ru-RU" sz="95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21" name="AutoShape 57"/>
              <p:cNvSpPr>
                <a:spLocks noChangeArrowheads="1"/>
              </p:cNvSpPr>
              <p:nvPr/>
            </p:nvSpPr>
            <p:spPr bwMode="auto">
              <a:xfrm rot="10800000">
                <a:off x="3794" y="5380"/>
                <a:ext cx="4050" cy="759"/>
              </a:xfrm>
              <a:prstGeom prst="flowChartOffpageConnec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85039" tIns="42520" rIns="85039" bIns="425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95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 </a:t>
                </a:r>
                <a:endParaRPr lang="ru-RU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ru-RU" sz="13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S Mincho" panose="02020609040205080304" pitchFamily="49" charset="-128"/>
                  </a:rPr>
                  <a:t>ДЕЯТЕЛЬНОСТЬ</a:t>
                </a:r>
                <a:endParaRPr lang="ru-RU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p:grpSp>
      </p:grpSp>
      <p:sp>
        <p:nvSpPr>
          <p:cNvPr id="14" name="Прямоугольник 13"/>
          <p:cNvSpPr/>
          <p:nvPr/>
        </p:nvSpPr>
        <p:spPr>
          <a:xfrm>
            <a:off x="2109901" y="5330712"/>
            <a:ext cx="553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9705" indent="450215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Рисунок 1.1 – Подходы понимания сервиса</a:t>
            </a: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3389" y="556367"/>
            <a:ext cx="11099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36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Понятие об услуге и сервисной деятельности</a:t>
            </a:r>
            <a:endParaRPr lang="ru-RU" sz="3600" b="1" kern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55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6452" y="913660"/>
            <a:ext cx="63154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550" y="2525682"/>
            <a:ext cx="88912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Сфере услуг как сектору экономики присущи </a:t>
            </a:r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экономические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и </a:t>
            </a:r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социальные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функции.</a:t>
            </a:r>
            <a:endParaRPr lang="ru-RU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885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5518" y="842222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7060" y="1769301"/>
            <a:ext cx="48394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Э</a:t>
            </a:r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кономические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функции.</a:t>
            </a:r>
            <a:endParaRPr lang="ru-RU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532" y="2573269"/>
            <a:ext cx="969845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442913">
              <a:buAutoNum type="arabicPeriod"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бслуживание процесса производства материальных благ.</a:t>
            </a:r>
          </a:p>
          <a:p>
            <a:pPr marL="442913" indent="-442913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силы.</a:t>
            </a:r>
          </a:p>
          <a:p>
            <a:pPr marL="442913" indent="-442913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дополнительных материальных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8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2933" y="256435"/>
            <a:ext cx="5802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sz="4000" b="1" kern="16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Функции сферы услуг</a:t>
            </a:r>
            <a:endParaRPr lang="ru-RU" sz="4400" b="1" kern="16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MS Mincho" panose="020206090402050803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8877" y="1133507"/>
            <a:ext cx="42905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Социальные</a:t>
            </a:r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функции.</a:t>
            </a:r>
            <a:endParaRPr lang="ru-RU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0305" y="1887469"/>
            <a:ext cx="969845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indent="-542925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потребностей населения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видах обслуживания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542925" indent="-542925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и улучшение условий труда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домашних хозяйствах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42925" indent="-542925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Рациональное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времени.</a:t>
            </a:r>
          </a:p>
          <a:p>
            <a:pPr marL="542925" indent="-542925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Обеспечение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нормального функционирования государства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2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270</TotalTime>
  <Words>1529</Words>
  <Application>Microsoft Office PowerPoint</Application>
  <PresentationFormat>Широкоэкранный</PresentationFormat>
  <Paragraphs>270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7" baseType="lpstr">
      <vt:lpstr>Arial</vt:lpstr>
      <vt:lpstr>Calibri</vt:lpstr>
      <vt:lpstr>MS Mincho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Ksenia</dc:creator>
  <cp:lastModifiedBy>Учетная запись Майкрософт</cp:lastModifiedBy>
  <cp:revision>26</cp:revision>
  <dcterms:created xsi:type="dcterms:W3CDTF">2014-02-11T05:38:11Z</dcterms:created>
  <dcterms:modified xsi:type="dcterms:W3CDTF">2023-01-13T10:46:41Z</dcterms:modified>
</cp:coreProperties>
</file>